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</p:sldMasterIdLst>
  <p:notesMasterIdLst>
    <p:notesMasterId r:id="rId11"/>
  </p:notesMasterIdLst>
  <p:sldIdLst>
    <p:sldId id="256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embeddedFontLst>
    <p:embeddedFont>
      <p:font typeface="Aharoni" panose="02010803020104030203" pitchFamily="2" charset="-79"/>
      <p:bold r:id="rId12"/>
    </p:embeddedFont>
    <p:embeddedFont>
      <p:font typeface="Raleway" pitchFamily="2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81"/>
  </p:normalViewPr>
  <p:slideViewPr>
    <p:cSldViewPr snapToGrid="0">
      <p:cViewPr varScale="1">
        <p:scale>
          <a:sx n="104" d="100"/>
          <a:sy n="104" d="100"/>
        </p:scale>
        <p:origin x="162" y="12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lank">
  <p:cSld name="12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152400" y="142875"/>
            <a:ext cx="11868150" cy="467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Blank">
  <p:cSld name="28_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>
            <a:spLocks noGrp="1"/>
          </p:cNvSpPr>
          <p:nvPr>
            <p:ph type="pic" idx="2"/>
          </p:nvPr>
        </p:nvSpPr>
        <p:spPr>
          <a:xfrm>
            <a:off x="7155543" y="1094392"/>
            <a:ext cx="5036457" cy="466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>
            <a:spLocks noGrp="1"/>
          </p:cNvSpPr>
          <p:nvPr>
            <p:ph type="pic" idx="2"/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flowChartDelay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lank">
  <p:cSld name="8_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>
            <a:spLocks noGrp="1"/>
          </p:cNvSpPr>
          <p:nvPr>
            <p:ph type="pic" idx="2"/>
          </p:nvPr>
        </p:nvSpPr>
        <p:spPr>
          <a:xfrm>
            <a:off x="0" y="0"/>
            <a:ext cx="7200900" cy="6858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lank">
  <p:cSld name="12_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>
            <a:spLocks noGrp="1"/>
          </p:cNvSpPr>
          <p:nvPr>
            <p:ph type="pic" idx="2"/>
          </p:nvPr>
        </p:nvSpPr>
        <p:spPr>
          <a:xfrm>
            <a:off x="152400" y="142875"/>
            <a:ext cx="11868150" cy="467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>
            <a:spLocks noGrp="1"/>
          </p:cNvSpPr>
          <p:nvPr>
            <p:ph type="pic" idx="2"/>
          </p:nvPr>
        </p:nvSpPr>
        <p:spPr>
          <a:xfrm>
            <a:off x="6007099" y="596900"/>
            <a:ext cx="5565423" cy="6261100"/>
          </a:xfrm>
          <a:prstGeom prst="round2SameRect">
            <a:avLst>
              <a:gd name="adj1" fmla="val 3041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Blank">
  <p:cSld name="19_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>
            <a:spLocks noGrp="1"/>
          </p:cNvSpPr>
          <p:nvPr>
            <p:ph type="pic" idx="2"/>
          </p:nvPr>
        </p:nvSpPr>
        <p:spPr>
          <a:xfrm>
            <a:off x="1917700" y="0"/>
            <a:ext cx="8356600" cy="6858000"/>
          </a:xfrm>
          <a:prstGeom prst="flowChartPreparation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Blank">
  <p:cSld name="22_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Blank">
  <p:cSld name="27_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>
            <a:spLocks noGrp="1"/>
          </p:cNvSpPr>
          <p:nvPr>
            <p:ph type="pic" idx="2"/>
          </p:nvPr>
        </p:nvSpPr>
        <p:spPr>
          <a:xfrm>
            <a:off x="609601" y="159657"/>
            <a:ext cx="4180114" cy="387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>
            <a:spLocks noGrp="1"/>
          </p:cNvSpPr>
          <p:nvPr>
            <p:ph type="pic" idx="2"/>
          </p:nvPr>
        </p:nvSpPr>
        <p:spPr>
          <a:xfrm>
            <a:off x="177800" y="100012"/>
            <a:ext cx="11836400" cy="6657976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Blank">
  <p:cSld name="26_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>
            <a:spLocks noGrp="1"/>
          </p:cNvSpPr>
          <p:nvPr>
            <p:ph type="pic" idx="2"/>
          </p:nvPr>
        </p:nvSpPr>
        <p:spPr>
          <a:xfrm>
            <a:off x="1756229" y="987879"/>
            <a:ext cx="8679542" cy="4882242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Blank">
  <p:cSld name="20_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>
            <a:spLocks noGrp="1"/>
          </p:cNvSpPr>
          <p:nvPr>
            <p:ph type="pic" idx="2"/>
          </p:nvPr>
        </p:nvSpPr>
        <p:spPr>
          <a:xfrm>
            <a:off x="952500" y="0"/>
            <a:ext cx="7620000" cy="68580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Blank">
  <p:cSld name="18_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>
            <a:spLocks noGrp="1"/>
          </p:cNvSpPr>
          <p:nvPr>
            <p:ph type="pic" idx="2"/>
          </p:nvPr>
        </p:nvSpPr>
        <p:spPr>
          <a:xfrm>
            <a:off x="0" y="1638300"/>
            <a:ext cx="12192000" cy="5219700"/>
          </a:xfrm>
          <a:prstGeom prst="flowChartManualInpu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Blank">
  <p:cSld name="16_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flowChartPunchedCard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Blank">
  <p:cSld name="17_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>
            <a:spLocks noGrp="1"/>
          </p:cNvSpPr>
          <p:nvPr>
            <p:ph type="pic" idx="2"/>
          </p:nvPr>
        </p:nvSpPr>
        <p:spPr>
          <a:xfrm>
            <a:off x="6845300" y="-754600"/>
            <a:ext cx="4864100" cy="48641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>
            <a:spLocks noGrp="1"/>
          </p:cNvSpPr>
          <p:nvPr>
            <p:ph type="pic" idx="3"/>
          </p:nvPr>
        </p:nvSpPr>
        <p:spPr>
          <a:xfrm flipH="1">
            <a:off x="286801" y="-476250"/>
            <a:ext cx="5898100" cy="561975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Blank">
  <p:cSld name="15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>
            <a:spLocks noGrp="1"/>
          </p:cNvSpPr>
          <p:nvPr>
            <p:ph type="pic" idx="2"/>
          </p:nvPr>
        </p:nvSpPr>
        <p:spPr>
          <a:xfrm>
            <a:off x="-3441290" y="-7300451"/>
            <a:ext cx="19074580" cy="21458902"/>
          </a:xfrm>
          <a:prstGeom prst="mathMultiply">
            <a:avLst>
              <a:gd name="adj1" fmla="val 2352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Blank">
  <p:cSld name="14_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flowChartDisplay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Blank">
  <p:cSld name="13_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>
            <a:spLocks noGrp="1"/>
          </p:cNvSpPr>
          <p:nvPr>
            <p:ph type="pic" idx="2"/>
          </p:nvPr>
        </p:nvSpPr>
        <p:spPr>
          <a:xfrm>
            <a:off x="266700" y="0"/>
            <a:ext cx="6096000" cy="6858000"/>
          </a:xfrm>
          <a:prstGeom prst="irregularSeal1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">
  <p:cSld name="10_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>
            <a:spLocks noGrp="1"/>
          </p:cNvSpPr>
          <p:nvPr>
            <p:ph type="pic" idx="2"/>
          </p:nvPr>
        </p:nvSpPr>
        <p:spPr>
          <a:xfrm>
            <a:off x="1019175" y="0"/>
            <a:ext cx="6096000" cy="6858000"/>
          </a:xfrm>
          <a:prstGeom prst="flowChartInputOutpu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lank">
  <p:cSld name="9_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>
            <a:spLocks noGrp="1"/>
          </p:cNvSpPr>
          <p:nvPr>
            <p:ph type="pic" idx="2"/>
          </p:nvPr>
        </p:nvSpPr>
        <p:spPr>
          <a:xfrm>
            <a:off x="0" y="0"/>
            <a:ext cx="6840000" cy="684000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1"/>
          <p:cNvSpPr>
            <a:spLocks noGrp="1"/>
          </p:cNvSpPr>
          <p:nvPr>
            <p:ph type="pic" idx="2"/>
          </p:nvPr>
        </p:nvSpPr>
        <p:spPr>
          <a:xfrm>
            <a:off x="504825" y="685800"/>
            <a:ext cx="5591175" cy="5486400"/>
          </a:xfrm>
          <a:prstGeom prst="flowChartMagneticTap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>
            <a:spLocks noGrp="1"/>
          </p:cNvSpPr>
          <p:nvPr>
            <p:ph type="pic" idx="2"/>
          </p:nvPr>
        </p:nvSpPr>
        <p:spPr>
          <a:xfrm>
            <a:off x="1641915" y="495766"/>
            <a:ext cx="9168960" cy="3895259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>
            <a:spLocks noGrp="1"/>
          </p:cNvSpPr>
          <p:nvPr>
            <p:ph type="pic" idx="2"/>
          </p:nvPr>
        </p:nvSpPr>
        <p:spPr>
          <a:xfrm>
            <a:off x="516030" y="361951"/>
            <a:ext cx="11302670" cy="465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6096000" cy="6858000"/>
          </a:xfrm>
          <a:prstGeom prst="star6">
            <a:avLst>
              <a:gd name="adj" fmla="val 28868"/>
              <a:gd name="hf" fmla="val 11547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>
            <a:spLocks noGrp="1"/>
          </p:cNvSpPr>
          <p:nvPr>
            <p:ph type="pic" idx="2"/>
          </p:nvPr>
        </p:nvSpPr>
        <p:spPr>
          <a:xfrm>
            <a:off x="304800" y="189000"/>
            <a:ext cx="6480000" cy="6480000"/>
          </a:xfrm>
          <a:prstGeom prst="star16">
            <a:avLst>
              <a:gd name="adj" fmla="val 37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6"/>
          <p:cNvSpPr>
            <a:spLocks noGrp="1"/>
          </p:cNvSpPr>
          <p:nvPr>
            <p:ph type="pic" idx="2"/>
          </p:nvPr>
        </p:nvSpPr>
        <p:spPr>
          <a:xfrm>
            <a:off x="0" y="285750"/>
            <a:ext cx="6096000" cy="6286500"/>
          </a:xfrm>
          <a:prstGeom prst="flowChartDecision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Blank">
  <p:cSld name="24_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Blank">
  <p:cSld name="25_Blank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8"/>
          <p:cNvSpPr>
            <a:spLocks noGrp="1"/>
          </p:cNvSpPr>
          <p:nvPr>
            <p:ph type="pic" idx="2"/>
          </p:nvPr>
        </p:nvSpPr>
        <p:spPr>
          <a:xfrm>
            <a:off x="0" y="0"/>
            <a:ext cx="926011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Blank" type="blank">
  <p:cSld name="BLANK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5"/>
          <p:cNvSpPr>
            <a:spLocks noGrp="1"/>
          </p:cNvSpPr>
          <p:nvPr>
            <p:ph type="pic" idx="2"/>
          </p:nvPr>
        </p:nvSpPr>
        <p:spPr>
          <a:xfrm>
            <a:off x="275840" y="1842453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55"/>
          <p:cNvSpPr>
            <a:spLocks noGrp="1"/>
          </p:cNvSpPr>
          <p:nvPr>
            <p:ph type="pic" idx="3"/>
          </p:nvPr>
        </p:nvSpPr>
        <p:spPr>
          <a:xfrm>
            <a:off x="3254372" y="1842449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55"/>
          <p:cNvSpPr>
            <a:spLocks noGrp="1"/>
          </p:cNvSpPr>
          <p:nvPr>
            <p:ph type="pic" idx="4"/>
          </p:nvPr>
        </p:nvSpPr>
        <p:spPr>
          <a:xfrm>
            <a:off x="6232904" y="1842450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55"/>
          <p:cNvSpPr>
            <a:spLocks noGrp="1"/>
          </p:cNvSpPr>
          <p:nvPr>
            <p:ph type="pic" idx="5"/>
          </p:nvPr>
        </p:nvSpPr>
        <p:spPr>
          <a:xfrm>
            <a:off x="9211436" y="1842451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1" name="Google Shape;241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6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6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6" name="Google Shape;266;p6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6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8" name="Google Shape;268;p6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5" name="Google Shape;275;p6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6" name="Google Shape;276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6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Google Shape;282;p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3" name="Google Shape;283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6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6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67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67"/>
          <p:cNvSpPr txBox="1">
            <a:spLocks noGrp="1"/>
          </p:cNvSpPr>
          <p:nvPr>
            <p:ph type="body" idx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67"/>
          <p:cNvSpPr txBox="1">
            <a:spLocks noGrp="1"/>
          </p:cNvSpPr>
          <p:nvPr>
            <p:ph type="body" idx="4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8"/>
          <p:cNvSpPr>
            <a:spLocks noGrp="1"/>
          </p:cNvSpPr>
          <p:nvPr>
            <p:ph type="pic" idx="2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68"/>
          <p:cNvSpPr txBox="1">
            <a:spLocks noGrp="1"/>
          </p:cNvSpPr>
          <p:nvPr>
            <p:ph type="body" idx="1"/>
          </p:nvPr>
        </p:nvSpPr>
        <p:spPr>
          <a:xfrm>
            <a:off x="840000" y="765000"/>
            <a:ext cx="4464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68"/>
          <p:cNvSpPr txBox="1">
            <a:spLocks noGrp="1"/>
          </p:cNvSpPr>
          <p:nvPr>
            <p:ph type="body" idx="3"/>
          </p:nvPr>
        </p:nvSpPr>
        <p:spPr>
          <a:xfrm>
            <a:off x="5808000" y="2398875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68"/>
          <p:cNvSpPr txBox="1">
            <a:spLocks noGrp="1"/>
          </p:cNvSpPr>
          <p:nvPr>
            <p:ph type="body" idx="4"/>
          </p:nvPr>
        </p:nvSpPr>
        <p:spPr>
          <a:xfrm>
            <a:off x="5808000" y="2896425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68"/>
          <p:cNvSpPr txBox="1">
            <a:spLocks noGrp="1"/>
          </p:cNvSpPr>
          <p:nvPr>
            <p:ph type="body" idx="5"/>
          </p:nvPr>
        </p:nvSpPr>
        <p:spPr>
          <a:xfrm>
            <a:off x="1488000" y="5942837"/>
            <a:ext cx="3383987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68"/>
          <p:cNvSpPr txBox="1">
            <a:spLocks noGrp="1"/>
          </p:cNvSpPr>
          <p:nvPr>
            <p:ph type="body" idx="6"/>
          </p:nvPr>
        </p:nvSpPr>
        <p:spPr>
          <a:xfrm>
            <a:off x="5808000" y="3939450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68"/>
          <p:cNvSpPr txBox="1">
            <a:spLocks noGrp="1"/>
          </p:cNvSpPr>
          <p:nvPr>
            <p:ph type="body" idx="7"/>
          </p:nvPr>
        </p:nvSpPr>
        <p:spPr>
          <a:xfrm>
            <a:off x="5808000" y="4437000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9"/>
          <p:cNvSpPr>
            <a:spLocks noGrp="1"/>
          </p:cNvSpPr>
          <p:nvPr>
            <p:ph type="pic" idx="2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69"/>
          <p:cNvSpPr txBox="1">
            <a:spLocks noGrp="1"/>
          </p:cNvSpPr>
          <p:nvPr>
            <p:ph type="body" idx="1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69"/>
          <p:cNvSpPr txBox="1">
            <a:spLocks noGrp="1"/>
          </p:cNvSpPr>
          <p:nvPr>
            <p:ph type="body" idx="3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0"/>
          <p:cNvSpPr>
            <a:spLocks noGrp="1"/>
          </p:cNvSpPr>
          <p:nvPr>
            <p:ph type="pic" idx="2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70"/>
          <p:cNvSpPr txBox="1">
            <a:spLocks noGrp="1"/>
          </p:cNvSpPr>
          <p:nvPr>
            <p:ph type="body" idx="1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70"/>
          <p:cNvSpPr txBox="1">
            <a:spLocks noGrp="1"/>
          </p:cNvSpPr>
          <p:nvPr>
            <p:ph type="body" idx="3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1"/>
          <p:cNvSpPr>
            <a:spLocks noGrp="1"/>
          </p:cNvSpPr>
          <p:nvPr>
            <p:ph type="pic" idx="2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71"/>
          <p:cNvSpPr txBox="1">
            <a:spLocks noGrp="1"/>
          </p:cNvSpPr>
          <p:nvPr>
            <p:ph type="body" idx="1"/>
          </p:nvPr>
        </p:nvSpPr>
        <p:spPr>
          <a:xfrm>
            <a:off x="3602488" y="5165409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71"/>
          <p:cNvSpPr txBox="1">
            <a:spLocks noGrp="1"/>
          </p:cNvSpPr>
          <p:nvPr>
            <p:ph type="body" idx="3"/>
          </p:nvPr>
        </p:nvSpPr>
        <p:spPr>
          <a:xfrm>
            <a:off x="3678261" y="6036291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2"/>
          <p:cNvSpPr>
            <a:spLocks noGrp="1"/>
          </p:cNvSpPr>
          <p:nvPr>
            <p:ph type="pic" idx="2"/>
          </p:nvPr>
        </p:nvSpPr>
        <p:spPr>
          <a:xfrm>
            <a:off x="6024126" y="200025"/>
            <a:ext cx="5982574" cy="64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3"/>
          <p:cNvSpPr>
            <a:spLocks noGrp="1"/>
          </p:cNvSpPr>
          <p:nvPr>
            <p:ph type="pic" idx="2"/>
          </p:nvPr>
        </p:nvSpPr>
        <p:spPr>
          <a:xfrm rot="325581">
            <a:off x="6213068" y="707958"/>
            <a:ext cx="4318000" cy="544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4"/>
          <p:cNvSpPr>
            <a:spLocks noGrp="1"/>
          </p:cNvSpPr>
          <p:nvPr>
            <p:ph type="pic" idx="2"/>
          </p:nvPr>
        </p:nvSpPr>
        <p:spPr>
          <a:xfrm>
            <a:off x="1318775" y="1288425"/>
            <a:ext cx="4281150" cy="428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5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1" name="Google Shape;331;p75"/>
          <p:cNvSpPr>
            <a:spLocks noGrp="1"/>
          </p:cNvSpPr>
          <p:nvPr>
            <p:ph type="pic" idx="3"/>
          </p:nvPr>
        </p:nvSpPr>
        <p:spPr>
          <a:xfrm>
            <a:off x="623558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6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6" name="Google Shape;336;p77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7" name="Google Shape;337;p77"/>
          <p:cNvSpPr>
            <a:spLocks noGrp="1"/>
          </p:cNvSpPr>
          <p:nvPr>
            <p:ph type="pic" idx="4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77"/>
          <p:cNvSpPr>
            <a:spLocks noGrp="1"/>
          </p:cNvSpPr>
          <p:nvPr>
            <p:ph type="pic" idx="5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47" name="Google Shape;347;p80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48" name="Google Shape;348;p8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51" name="Google Shape;351;p8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8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5" name="Google Shape;355;p8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914400" lvl="1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9" name="Google Shape;359;p8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914400" lvl="1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0" name="Google Shape;360;p8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8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66" name="Google Shape;366;p8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7" name="Google Shape;367;p8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6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70" name="Google Shape;370;p8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8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74" name="Google Shape;374;p8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75" name="Google Shape;375;p87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8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88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8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9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382" name="Google Shape;382;p8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3" name="Google Shape;383;p8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7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90" descr="A plate of food with stew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0438" b="20437"/>
          <a:stretch/>
        </p:blipFill>
        <p:spPr>
          <a:xfrm>
            <a:off x="152400" y="142875"/>
            <a:ext cx="11868150" cy="467678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52400" y="142875"/>
                </a:moveTo>
                <a:lnTo>
                  <a:pt x="152400" y="3602355"/>
                </a:lnTo>
                <a:lnTo>
                  <a:pt x="6086475" y="4819660"/>
                </a:lnTo>
                <a:lnTo>
                  <a:pt x="12020550" y="3602355"/>
                </a:lnTo>
                <a:lnTo>
                  <a:pt x="12020550" y="1428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12D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90"/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391" name="Google Shape;391;p90"/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90"/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3" name="Google Shape;393;p90"/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94" name="Google Shape;394;p90"/>
          <p:cNvSpPr txBox="1"/>
          <p:nvPr/>
        </p:nvSpPr>
        <p:spPr>
          <a:xfrm>
            <a:off x="-9525" y="4515483"/>
            <a:ext cx="121920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haroni"/>
              <a:buNone/>
            </a:pPr>
            <a:r>
              <a:rPr lang="en-GB" sz="8800" dirty="0" err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Кухонная</a:t>
            </a:r>
            <a:r>
              <a:rPr lang="en-GB" sz="8800" dirty="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 </a:t>
            </a:r>
            <a:r>
              <a:rPr lang="en-GB" sz="8800" dirty="0" err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книжка</a:t>
            </a:r>
            <a:endParaRPr sz="8800" b="0" i="0" u="none" strike="noStrike" cap="none" dirty="0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395" name="Google Shape;395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9738" y="3921136"/>
            <a:ext cx="1509654" cy="1041399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495;p96">
            <a:extLst>
              <a:ext uri="{FF2B5EF4-FFF2-40B4-BE49-F238E27FC236}">
                <a16:creationId xmlns:a16="http://schemas.microsoft.com/office/drawing/2014/main" id="{6313AEA7-0CBC-DA2A-AB4F-1B17ECB9A1FB}"/>
              </a:ext>
            </a:extLst>
          </p:cNvPr>
          <p:cNvSpPr txBox="1"/>
          <p:nvPr/>
        </p:nvSpPr>
        <p:spPr>
          <a:xfrm>
            <a:off x="1246627" y="5962083"/>
            <a:ext cx="9679695" cy="17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Aharoni" panose="02010803020104030203" pitchFamily="2" charset="-79"/>
                <a:ea typeface="Calibri"/>
                <a:cs typeface="Aharoni" panose="02010803020104030203" pitchFamily="2" charset="-79"/>
                <a:sym typeface="Calibri"/>
              </a:rPr>
              <a:t>Карташев</a:t>
            </a:r>
            <a:r>
              <a:rPr lang="en-GB" sz="2000" dirty="0">
                <a:solidFill>
                  <a:schemeClr val="bg1"/>
                </a:solidFill>
                <a:latin typeface="Aharoni" panose="02010803020104030203" pitchFamily="2" charset="-79"/>
                <a:ea typeface="Calibri"/>
                <a:cs typeface="Aharoni" panose="02010803020104030203" pitchFamily="2" charset="-79"/>
                <a:sym typeface="Calibri"/>
              </a:rPr>
              <a:t> В</a:t>
            </a:r>
            <a:r>
              <a:rPr lang="ru-RU" sz="2000" dirty="0">
                <a:solidFill>
                  <a:schemeClr val="bg1"/>
                </a:solidFill>
                <a:latin typeface="Aharoni" panose="02010803020104030203" pitchFamily="2" charset="-79"/>
                <a:ea typeface="Calibri"/>
                <a:cs typeface="Aharoni" panose="02010803020104030203" pitchFamily="2" charset="-79"/>
                <a:sym typeface="Calibri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Aharoni" panose="02010803020104030203" pitchFamily="2" charset="-79"/>
                <a:ea typeface="Calibri"/>
                <a:cs typeface="Aharoni" panose="02010803020104030203" pitchFamily="2" charset="-79"/>
                <a:sym typeface="Calibri"/>
              </a:rPr>
              <a:t>Боринский</a:t>
            </a:r>
            <a:r>
              <a:rPr lang="en-GB" sz="2000" dirty="0">
                <a:solidFill>
                  <a:schemeClr val="bg1"/>
                </a:solidFill>
                <a:latin typeface="Aharoni" panose="02010803020104030203" pitchFamily="2" charset="-79"/>
                <a:ea typeface="Calibri"/>
                <a:cs typeface="Aharoni" panose="02010803020104030203" pitchFamily="2" charset="-79"/>
                <a:sym typeface="Calibri"/>
              </a:rPr>
              <a:t> И</a:t>
            </a:r>
            <a:r>
              <a:rPr lang="ru-RU" sz="2000" dirty="0">
                <a:solidFill>
                  <a:schemeClr val="bg1"/>
                </a:solidFill>
                <a:latin typeface="Aharoni" panose="02010803020104030203" pitchFamily="2" charset="-79"/>
                <a:ea typeface="Calibri"/>
                <a:cs typeface="Aharoni" panose="02010803020104030203" pitchFamily="2" charset="-79"/>
                <a:sym typeface="Calibri"/>
              </a:rPr>
              <a:t>.Д. </a:t>
            </a:r>
            <a:r>
              <a:rPr lang="en-GB" sz="2000" dirty="0" err="1">
                <a:solidFill>
                  <a:schemeClr val="bg1"/>
                </a:solidFill>
                <a:latin typeface="Aharoni" panose="02010803020104030203" pitchFamily="2" charset="-79"/>
                <a:ea typeface="Calibri"/>
                <a:cs typeface="Aharoni" panose="02010803020104030203" pitchFamily="2" charset="-79"/>
                <a:sym typeface="Calibri"/>
              </a:rPr>
              <a:t>Орчиков</a:t>
            </a:r>
            <a:r>
              <a:rPr lang="en-GB" sz="2000" dirty="0">
                <a:solidFill>
                  <a:schemeClr val="bg1"/>
                </a:solidFill>
                <a:latin typeface="Aharoni" panose="02010803020104030203" pitchFamily="2" charset="-79"/>
                <a:ea typeface="Calibri"/>
                <a:cs typeface="Aharoni" panose="02010803020104030203" pitchFamily="2" charset="-79"/>
                <a:sym typeface="Calibri"/>
              </a:rPr>
              <a:t> Д</a:t>
            </a:r>
            <a:r>
              <a:rPr lang="ru-RU" sz="2000" dirty="0">
                <a:solidFill>
                  <a:schemeClr val="bg1"/>
                </a:solidFill>
                <a:latin typeface="Aharoni" panose="02010803020104030203" pitchFamily="2" charset="-79"/>
                <a:ea typeface="Calibri"/>
                <a:cs typeface="Aharoni" panose="02010803020104030203" pitchFamily="2" charset="-79"/>
                <a:sym typeface="Calibri"/>
              </a:rPr>
              <a:t>.В., </a:t>
            </a:r>
            <a:r>
              <a:rPr lang="en-GB" sz="2000" dirty="0">
                <a:solidFill>
                  <a:schemeClr val="bg1"/>
                </a:solidFill>
                <a:latin typeface="Aharoni" panose="02010803020104030203" pitchFamily="2" charset="-79"/>
                <a:ea typeface="Calibri"/>
                <a:cs typeface="Aharoni" panose="02010803020104030203" pitchFamily="2" charset="-79"/>
                <a:sym typeface="Calibri"/>
              </a:rPr>
              <a:t>Болорболд </a:t>
            </a:r>
            <a:r>
              <a:rPr lang="ru-RU" sz="2000" dirty="0">
                <a:solidFill>
                  <a:schemeClr val="bg1"/>
                </a:solidFill>
                <a:latin typeface="Aharoni" panose="02010803020104030203" pitchFamily="2" charset="-79"/>
                <a:ea typeface="Calibri"/>
                <a:cs typeface="Aharoni" panose="02010803020104030203" pitchFamily="2" charset="-79"/>
                <a:sym typeface="Calibri"/>
              </a:rPr>
              <a:t>А.</a:t>
            </a:r>
            <a:endParaRPr sz="2000" dirty="0">
              <a:solidFill>
                <a:schemeClr val="bg1"/>
              </a:solidFill>
              <a:latin typeface="Aharoni" panose="02010803020104030203" pitchFamily="2" charset="-79"/>
              <a:ea typeface="Calibri"/>
              <a:cs typeface="Aharoni" panose="02010803020104030203" pitchFamily="2" charset="-79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92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2442" y="6115749"/>
            <a:ext cx="1486201" cy="86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21673" y="69745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92"/>
          <p:cNvSpPr txBox="1"/>
          <p:nvPr/>
        </p:nvSpPr>
        <p:spPr>
          <a:xfrm>
            <a:off x="711000" y="503350"/>
            <a:ext cx="49830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4995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Формулировка проблемы</a:t>
            </a:r>
            <a:endParaRPr sz="4995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8" name="Google Shape;418;p92"/>
          <p:cNvSpPr/>
          <p:nvPr/>
        </p:nvSpPr>
        <p:spPr>
          <a:xfrm rot="-1944089">
            <a:off x="6399611" y="525316"/>
            <a:ext cx="515725" cy="411274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92"/>
          <p:cNvSpPr/>
          <p:nvPr/>
        </p:nvSpPr>
        <p:spPr>
          <a:xfrm rot="-1944089">
            <a:off x="6827823" y="359748"/>
            <a:ext cx="222583" cy="17930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250" y="164815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5375" y="1648150"/>
            <a:ext cx="3932906" cy="4762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92"/>
          <p:cNvSpPr txBox="1"/>
          <p:nvPr/>
        </p:nvSpPr>
        <p:spPr>
          <a:xfrm>
            <a:off x="8024975" y="1042750"/>
            <a:ext cx="18537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4995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А он:</a:t>
            </a:r>
            <a:endParaRPr sz="4995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93"/>
          <p:cNvSpPr/>
          <p:nvPr/>
        </p:nvSpPr>
        <p:spPr>
          <a:xfrm>
            <a:off x="5644050" y="2034600"/>
            <a:ext cx="903900" cy="91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5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93"/>
          <p:cNvSpPr/>
          <p:nvPr/>
        </p:nvSpPr>
        <p:spPr>
          <a:xfrm>
            <a:off x="1968775" y="2044050"/>
            <a:ext cx="903900" cy="91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5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93"/>
          <p:cNvSpPr/>
          <p:nvPr/>
        </p:nvSpPr>
        <p:spPr>
          <a:xfrm>
            <a:off x="9448225" y="2044050"/>
            <a:ext cx="903900" cy="91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5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93"/>
          <p:cNvSpPr/>
          <p:nvPr/>
        </p:nvSpPr>
        <p:spPr>
          <a:xfrm>
            <a:off x="0" y="-7"/>
            <a:ext cx="12119400" cy="6771300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93"/>
          <p:cNvSpPr txBox="1"/>
          <p:nvPr/>
        </p:nvSpPr>
        <p:spPr>
          <a:xfrm>
            <a:off x="755493" y="3244902"/>
            <a:ext cx="333045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</a:pPr>
            <a:r>
              <a:rPr lang="en-GB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ГЗ будет предлагать рецепты на основе указанных ингредиентов. </a:t>
            </a:r>
            <a:endParaRPr/>
          </a:p>
        </p:txBody>
      </p:sp>
      <p:sp>
        <p:nvSpPr>
          <p:cNvPr id="432" name="Google Shape;432;p93"/>
          <p:cNvSpPr txBox="1"/>
          <p:nvPr/>
        </p:nvSpPr>
        <p:spPr>
          <a:xfrm>
            <a:off x="1754893" y="999555"/>
            <a:ext cx="8682214" cy="10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"/>
              <a:buNone/>
            </a:pPr>
            <a:r>
              <a:rPr lang="en-GB" sz="5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Решение проблемы</a:t>
            </a:r>
            <a:endParaRPr sz="50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3" name="Google Shape;433;p93"/>
          <p:cNvSpPr txBox="1"/>
          <p:nvPr/>
        </p:nvSpPr>
        <p:spPr>
          <a:xfrm>
            <a:off x="4495217" y="3429000"/>
            <a:ext cx="3330457" cy="278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-GB" sz="18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Варианты</a:t>
            </a:r>
            <a:r>
              <a:rPr lang="en-GB" sz="18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ru-RU" sz="18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Вместо интеграционного API мы возьмем 10–20 популярных рецептов и 20–30 основных ингридиентов. Использование графового БД (Neo4j)/библиотеки NetworkX для построения простого графа на основе данных </a:t>
            </a:r>
            <a:r>
              <a:rPr lang="ru-RU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из JSON.</a:t>
            </a: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4" name="Google Shape;434;p93"/>
          <p:cNvSpPr txBox="1"/>
          <p:nvPr/>
        </p:nvSpPr>
        <p:spPr>
          <a:xfrm>
            <a:off x="8234941" y="3244902"/>
            <a:ext cx="3330457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Рекомендации по балансу рациона и время готовки</a:t>
            </a:r>
            <a:endParaRPr/>
          </a:p>
        </p:txBody>
      </p:sp>
      <p:pic>
        <p:nvPicPr>
          <p:cNvPr id="435" name="Google Shape;43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6947" y="6073308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93"/>
          <p:cNvSpPr/>
          <p:nvPr/>
        </p:nvSpPr>
        <p:spPr>
          <a:xfrm>
            <a:off x="345907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93" descr="Open quotation mar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56685" y="66737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93" descr="Table sett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24227" y="1929463"/>
            <a:ext cx="1143559" cy="114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93" descr="Burger and drin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3519" y="20440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93" descr="Appl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42964" y="204404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4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94"/>
          <p:cNvSpPr txBox="1"/>
          <p:nvPr/>
        </p:nvSpPr>
        <p:spPr>
          <a:xfrm>
            <a:off x="715435" y="547725"/>
            <a:ext cx="6021785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"/>
              <a:buNone/>
            </a:pPr>
            <a:r>
              <a:rPr lang="en-GB" sz="5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Пример</a:t>
            </a:r>
            <a:r>
              <a:rPr lang="en-GB" sz="5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endParaRPr sz="50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8" name="Google Shape;448;p94"/>
          <p:cNvSpPr/>
          <p:nvPr/>
        </p:nvSpPr>
        <p:spPr>
          <a:xfrm>
            <a:off x="5213938" y="4459770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94"/>
          <p:cNvSpPr/>
          <p:nvPr/>
        </p:nvSpPr>
        <p:spPr>
          <a:xfrm>
            <a:off x="5848906" y="4198776"/>
            <a:ext cx="247092" cy="2470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4800" y="5503073"/>
            <a:ext cx="1491528" cy="8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94"/>
          <p:cNvSpPr txBox="1"/>
          <p:nvPr/>
        </p:nvSpPr>
        <p:spPr>
          <a:xfrm>
            <a:off x="3574265" y="5732882"/>
            <a:ext cx="7389908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</a:pPr>
            <a:r>
              <a:rPr lang="en-GB"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Вообще они сделаны из одного и того же набора ингредиентов!</a:t>
            </a:r>
            <a:endParaRPr sz="24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3" name="Google Shape;453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573729">
            <a:off x="9208884" y="231826"/>
            <a:ext cx="700059" cy="141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980" y="1554829"/>
            <a:ext cx="2900349" cy="374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6550" y="1555025"/>
            <a:ext cx="2498900" cy="37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94"/>
          <p:cNvPicPr preferRelativeResize="0"/>
          <p:nvPr/>
        </p:nvPicPr>
        <p:blipFill rotWithShape="1">
          <a:blip r:embed="rId8">
            <a:alphaModFix/>
          </a:blip>
          <a:srcRect r="30328"/>
          <a:stretch/>
        </p:blipFill>
        <p:spPr>
          <a:xfrm>
            <a:off x="8218575" y="1554825"/>
            <a:ext cx="3190450" cy="37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5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95"/>
          <p:cNvGrpSpPr/>
          <p:nvPr/>
        </p:nvGrpSpPr>
        <p:grpSpPr>
          <a:xfrm>
            <a:off x="1724982" y="1677400"/>
            <a:ext cx="3635049" cy="3396000"/>
            <a:chOff x="1293737" y="1258050"/>
            <a:chExt cx="2726286" cy="2547000"/>
          </a:xfrm>
        </p:grpSpPr>
        <p:sp>
          <p:nvSpPr>
            <p:cNvPr id="463" name="Google Shape;463;p95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95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lang="en-GB" sz="16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5" name="Google Shape;465;p95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lang="en-GB" sz="16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Предметная</a:t>
              </a:r>
              <a:r>
                <a:rPr lang="en-GB" sz="16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6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область</a:t>
              </a:r>
              <a:endParaRPr sz="1067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95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2133"/>
                </a:spcAft>
                <a:buClr>
                  <a:srgbClr val="000000"/>
                </a:buClr>
                <a:buSzPts val="1067"/>
                <a:buFont typeface="Roboto"/>
                <a:buNone/>
              </a:pPr>
              <a:r>
                <a:rPr lang="en-GB" sz="1067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Кулинария</a:t>
              </a:r>
              <a:r>
                <a:rPr lang="en-GB" sz="1067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и </a:t>
              </a:r>
              <a:r>
                <a:rPr lang="en-GB" sz="1067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планирование</a:t>
              </a:r>
              <a:r>
                <a:rPr lang="en-GB" sz="1067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067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блюд</a:t>
              </a:r>
              <a:r>
                <a:rPr lang="en-GB" sz="1067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067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на</a:t>
              </a:r>
              <a:r>
                <a:rPr lang="en-GB" sz="1067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067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основе</a:t>
              </a:r>
              <a:r>
                <a:rPr lang="en-GB" sz="1067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067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доступных</a:t>
              </a:r>
              <a:r>
                <a:rPr lang="en-GB" sz="1067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067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ингредиентов</a:t>
              </a:r>
              <a:endParaRPr sz="1067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7" name="Google Shape;467;p95"/>
          <p:cNvGrpSpPr/>
          <p:nvPr/>
        </p:nvGrpSpPr>
        <p:grpSpPr>
          <a:xfrm>
            <a:off x="4271837" y="1677358"/>
            <a:ext cx="3634959" cy="3395915"/>
            <a:chOff x="3203958" y="1258050"/>
            <a:chExt cx="2726287" cy="2547000"/>
          </a:xfrm>
        </p:grpSpPr>
        <p:sp>
          <p:nvSpPr>
            <p:cNvPr id="468" name="Google Shape;468;p95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95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lang="en-GB" sz="16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" name="Google Shape;470;p95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Проблема</a:t>
              </a:r>
              <a:endParaRPr sz="1067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1" name="Google Shape;471;p95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2133"/>
                </a:spcAft>
                <a:buClr>
                  <a:srgbClr val="000000"/>
                </a:buClr>
                <a:buSzPts val="1067"/>
                <a:buFont typeface="Roboto"/>
                <a:buNone/>
              </a:pPr>
              <a:r>
                <a:rPr lang="en-GB" sz="10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Пользователи часто сталкиваются с проблемой выбора блюда из имеющихся ингредиентов.</a:t>
              </a:r>
              <a:endParaRPr sz="1067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2" name="Google Shape;472;p95"/>
          <p:cNvGrpSpPr/>
          <p:nvPr/>
        </p:nvGrpSpPr>
        <p:grpSpPr>
          <a:xfrm>
            <a:off x="6831969" y="1677400"/>
            <a:ext cx="3635049" cy="3396000"/>
            <a:chOff x="5123977" y="1258050"/>
            <a:chExt cx="2726287" cy="2547000"/>
          </a:xfrm>
        </p:grpSpPr>
        <p:sp>
          <p:nvSpPr>
            <p:cNvPr id="473" name="Google Shape;473;p95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0AD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95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lang="en-GB" sz="16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95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Источники данных</a:t>
              </a:r>
              <a:endParaRPr sz="1067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6" name="Google Shape;476;p95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2133"/>
                </a:spcAft>
                <a:buClr>
                  <a:srgbClr val="000000"/>
                </a:buClr>
                <a:buSzPts val="1067"/>
                <a:buFont typeface="Roboto"/>
                <a:buNone/>
              </a:pPr>
              <a:r>
                <a:rPr lang="ru-RU" sz="11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10–20 популярных рецептов и 20–30 основных ингридиентов. Вместо запросов к сторонним API можно использовать статический JSON-файл. Это позволит избежать сложности работы с внешними сервисами.</a:t>
              </a:r>
              <a:endParaRPr sz="1067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77" name="Google Shape;477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5" descr="Open quotation 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95"/>
          <p:cNvSpPr/>
          <p:nvPr/>
        </p:nvSpPr>
        <p:spPr>
          <a:xfrm rot="-1944089">
            <a:off x="5838137" y="5936674"/>
            <a:ext cx="515725" cy="411274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95"/>
          <p:cNvSpPr/>
          <p:nvPr/>
        </p:nvSpPr>
        <p:spPr>
          <a:xfrm rot="-1944089">
            <a:off x="6096186" y="5759811"/>
            <a:ext cx="222583" cy="17930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95"/>
          <p:cNvSpPr txBox="1"/>
          <p:nvPr/>
        </p:nvSpPr>
        <p:spPr>
          <a:xfrm>
            <a:off x="3565961" y="390289"/>
            <a:ext cx="49875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lang="en-GB" sz="5400" b="1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Вывод</a:t>
            </a:r>
            <a:endParaRPr sz="5400" b="1" i="0" u="none" strike="noStrike" cap="non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95"/>
          <p:cNvSpPr txBox="1"/>
          <p:nvPr/>
        </p:nvSpPr>
        <p:spPr>
          <a:xfrm>
            <a:off x="4596000" y="522058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https://spoonacular.com/food-api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4493" y="4834534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2638" y="1021107"/>
            <a:ext cx="1491528" cy="8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96"/>
          <p:cNvSpPr txBox="1"/>
          <p:nvPr/>
        </p:nvSpPr>
        <p:spPr>
          <a:xfrm>
            <a:off x="5619296" y="3171549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Presentation is Prepared by</a:t>
            </a:r>
            <a:endParaRPr/>
          </a:p>
        </p:txBody>
      </p:sp>
      <p:sp>
        <p:nvSpPr>
          <p:cNvPr id="491" name="Google Shape;491;p96"/>
          <p:cNvSpPr txBox="1"/>
          <p:nvPr/>
        </p:nvSpPr>
        <p:spPr>
          <a:xfrm>
            <a:off x="1014657" y="5672105"/>
            <a:ext cx="105498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“Готовить сегодня — это игра для молодых людей, и мне плевать на то, что кто-то говорит.”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— Гордон Джеймс Рамзи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2" name="Google Shape;492;p96"/>
          <p:cNvSpPr/>
          <p:nvPr/>
        </p:nvSpPr>
        <p:spPr>
          <a:xfrm>
            <a:off x="0" y="0"/>
            <a:ext cx="61707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96"/>
          <p:cNvSpPr/>
          <p:nvPr/>
        </p:nvSpPr>
        <p:spPr>
          <a:xfrm>
            <a:off x="11422743" y="6036936"/>
            <a:ext cx="769257" cy="821064"/>
          </a:xfrm>
          <a:prstGeom prst="triangle">
            <a:avLst>
              <a:gd name="adj" fmla="val 1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96"/>
          <p:cNvSpPr/>
          <p:nvPr/>
        </p:nvSpPr>
        <p:spPr>
          <a:xfrm rot="-5400000">
            <a:off x="11396840" y="-25903"/>
            <a:ext cx="769257" cy="821064"/>
          </a:xfrm>
          <a:prstGeom prst="triangle">
            <a:avLst>
              <a:gd name="adj" fmla="val 1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96"/>
          <p:cNvSpPr txBox="1"/>
          <p:nvPr/>
        </p:nvSpPr>
        <p:spPr>
          <a:xfrm>
            <a:off x="6227275" y="3687400"/>
            <a:ext cx="3729600" cy="17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rial"/>
              <a:buNone/>
            </a:pPr>
            <a:r>
              <a:rPr lang="en-GB" sz="29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Карташев</a:t>
            </a:r>
            <a:r>
              <a:rPr lang="en-GB" sz="29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9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Владимир</a:t>
            </a:r>
            <a:endParaRPr sz="2900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rial"/>
              <a:buNone/>
            </a:pPr>
            <a:r>
              <a:rPr lang="en-GB" sz="29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Боринский</a:t>
            </a:r>
            <a:r>
              <a:rPr lang="en-GB" sz="29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9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Игорь</a:t>
            </a:r>
            <a:endParaRPr sz="2900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rial"/>
              <a:buNone/>
            </a:pPr>
            <a:r>
              <a:rPr lang="en-GB" sz="29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Орчиков</a:t>
            </a:r>
            <a:r>
              <a:rPr lang="en-GB" sz="29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9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Даниил</a:t>
            </a:r>
            <a:endParaRPr sz="2900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rial"/>
              <a:buNone/>
            </a:pPr>
            <a:r>
              <a:rPr lang="en-GB" sz="29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Болорболд Аригуун</a:t>
            </a:r>
            <a:endParaRPr sz="2900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p96" descr="Pencil"/>
          <p:cNvPicPr preferRelativeResize="0"/>
          <p:nvPr/>
        </p:nvPicPr>
        <p:blipFill rotWithShape="1">
          <a:blip r:embed="rId5">
            <a:alphaModFix/>
          </a:blip>
          <a:srcRect t="19" b="19"/>
          <a:stretch/>
        </p:blipFill>
        <p:spPr>
          <a:xfrm>
            <a:off x="2308215" y="2126949"/>
            <a:ext cx="2453185" cy="245318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96"/>
          <p:cNvSpPr/>
          <p:nvPr/>
        </p:nvSpPr>
        <p:spPr>
          <a:xfrm>
            <a:off x="160205" y="1887156"/>
            <a:ext cx="296666" cy="296666"/>
          </a:xfrm>
          <a:prstGeom prst="ellipse">
            <a:avLst/>
          </a:prstGeom>
          <a:solidFill>
            <a:srgbClr val="171616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96"/>
          <p:cNvSpPr/>
          <p:nvPr/>
        </p:nvSpPr>
        <p:spPr>
          <a:xfrm>
            <a:off x="160205" y="4738559"/>
            <a:ext cx="296666" cy="296666"/>
          </a:xfrm>
          <a:prstGeom prst="ellipse">
            <a:avLst/>
          </a:prstGeom>
          <a:solidFill>
            <a:srgbClr val="171616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9" name="Google Shape;499;p96"/>
          <p:cNvCxnSpPr/>
          <p:nvPr/>
        </p:nvCxnSpPr>
        <p:spPr>
          <a:xfrm>
            <a:off x="308538" y="2149023"/>
            <a:ext cx="0" cy="2643686"/>
          </a:xfrm>
          <a:prstGeom prst="straightConnector1">
            <a:avLst/>
          </a:prstGeom>
          <a:noFill/>
          <a:ln w="1365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00" name="Google Shape;500;p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67337" y="1699968"/>
            <a:ext cx="49625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96"/>
          <p:cNvSpPr/>
          <p:nvPr/>
        </p:nvSpPr>
        <p:spPr>
          <a:xfrm>
            <a:off x="11405407" y="467763"/>
            <a:ext cx="474936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ur The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Custom 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186</Words>
  <Application>Microsoft Office PowerPoint</Application>
  <PresentationFormat>Widescreen</PresentationFormat>
  <Paragraphs>29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Roboto</vt:lpstr>
      <vt:lpstr>Aharoni</vt:lpstr>
      <vt:lpstr>Raleway</vt:lpstr>
      <vt:lpstr>Office Theme</vt:lpstr>
      <vt:lpstr>1_Office Theme</vt:lpstr>
      <vt:lpstr>4_Office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Ariguun Bolorbold</cp:lastModifiedBy>
  <cp:revision>5</cp:revision>
  <dcterms:modified xsi:type="dcterms:W3CDTF">2024-09-24T17:26:27Z</dcterms:modified>
</cp:coreProperties>
</file>